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DDAFD-22E7-4ADA-AE28-C2517947F325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4891-EC6B-4A50-9289-A43C23CFB8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DDAFD-22E7-4ADA-AE28-C2517947F325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4891-EC6B-4A50-9289-A43C23CFB8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DDAFD-22E7-4ADA-AE28-C2517947F325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4891-EC6B-4A50-9289-A43C23CFB8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DDAFD-22E7-4ADA-AE28-C2517947F325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4891-EC6B-4A50-9289-A43C23CFB8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DDAFD-22E7-4ADA-AE28-C2517947F325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4891-EC6B-4A50-9289-A43C23CFB8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DDAFD-22E7-4ADA-AE28-C2517947F325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4891-EC6B-4A50-9289-A43C23CFB8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DDAFD-22E7-4ADA-AE28-C2517947F325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4891-EC6B-4A50-9289-A43C23CFB8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DDAFD-22E7-4ADA-AE28-C2517947F325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4891-EC6B-4A50-9289-A43C23CFB8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DDAFD-22E7-4ADA-AE28-C2517947F325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4891-EC6B-4A50-9289-A43C23CFB8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DDAFD-22E7-4ADA-AE28-C2517947F325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4891-EC6B-4A50-9289-A43C23CFB8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DDAFD-22E7-4ADA-AE28-C2517947F325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4891-EC6B-4A50-9289-A43C23CFB8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DDAFD-22E7-4ADA-AE28-C2517947F325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94891-EC6B-4A50-9289-A43C23CFB8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mplilearn.com/what-is-a-business-analyst-article" TargetMode="External"/><Relationship Id="rId2" Type="http://schemas.openxmlformats.org/officeDocument/2006/relationships/hyperlink" Target="https://www.simplilearn.com/stakeholders-impact-on-the-projects-article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simplilearn.com/what-is-a-project-article" TargetMode="External"/><Relationship Id="rId4" Type="http://schemas.openxmlformats.org/officeDocument/2006/relationships/hyperlink" Target="https://www.simplilearn.com/important-steps-to-upskilling-your-software-development-teams-article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eb.accompa.com/" TargetMode="External"/><Relationship Id="rId3" Type="http://schemas.openxmlformats.org/officeDocument/2006/relationships/hyperlink" Target="https://www.microfocus.com/en-us/products/requirements-management-caliber/overview" TargetMode="External"/><Relationship Id="rId7" Type="http://schemas.openxmlformats.org/officeDocument/2006/relationships/hyperlink" Target="https://www.ibm.com/business-operations/systems-engineering/requirements-management" TargetMode="External"/><Relationship Id="rId2" Type="http://schemas.openxmlformats.org/officeDocument/2006/relationships/hyperlink" Target="https://www.jamasoftware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odernrequirements.com/" TargetMode="External"/><Relationship Id="rId11" Type="http://schemas.openxmlformats.org/officeDocument/2006/relationships/hyperlink" Target="https://pearls-inc.com/" TargetMode="External"/><Relationship Id="rId5" Type="http://schemas.openxmlformats.org/officeDocument/2006/relationships/hyperlink" Target="https://www.orcanos.com/compliance/products/requirements-management" TargetMode="External"/><Relationship Id="rId10" Type="http://schemas.openxmlformats.org/officeDocument/2006/relationships/hyperlink" Target="https://www.perforce.com/products/helix-requirements-management" TargetMode="External"/><Relationship Id="rId4" Type="http://schemas.openxmlformats.org/officeDocument/2006/relationships/hyperlink" Target="https://visuresolutions.com/request-evaluation-form-requirements-management/" TargetMode="External"/><Relationship Id="rId9" Type="http://schemas.openxmlformats.org/officeDocument/2006/relationships/hyperlink" Target="https://www.osseno.com/en/requirements-management-tool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implilearn.com/what-is-business-impact-analysis-article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 ANALYSIS</a:t>
            </a:r>
            <a:endParaRPr lang="en-US" dirty="0"/>
          </a:p>
        </p:txBody>
      </p:sp>
      <p:pic>
        <p:nvPicPr>
          <p:cNvPr id="5122" name="Picture 2" descr="How To Carry Out a Requirements Analy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US" sz="2800" b="1" dirty="0" smtClean="0"/>
              <a:t>What </a:t>
            </a:r>
            <a:r>
              <a:rPr lang="en-US" sz="2800" b="1" dirty="0"/>
              <a:t>Is Requirements Analysis?</a:t>
            </a:r>
          </a:p>
          <a:p>
            <a:endParaRPr lang="en-US" sz="2400" i="1" dirty="0" smtClean="0"/>
          </a:p>
          <a:p>
            <a:endParaRPr lang="en-US" sz="2400" i="1" dirty="0"/>
          </a:p>
          <a:p>
            <a:r>
              <a:rPr lang="en-US" sz="2400" i="1" dirty="0" smtClean="0"/>
              <a:t>Requirements </a:t>
            </a:r>
            <a:r>
              <a:rPr lang="en-US" sz="2400" i="1" dirty="0"/>
              <a:t>analysis or requirements engineering is a process used to determine the needs and expectations of a new product. It involves frequent communication with the </a:t>
            </a:r>
            <a:r>
              <a:rPr lang="en-US" sz="2400" i="1" dirty="0">
                <a:hlinkClick r:id="rId2" tooltip="stakeholders"/>
              </a:rPr>
              <a:t>stakeholders</a:t>
            </a:r>
            <a:r>
              <a:rPr lang="en-US" sz="2400" i="1" dirty="0"/>
              <a:t> and end-users of the product to define expectations, resolve conflicts, and document all the key requirements.</a:t>
            </a:r>
          </a:p>
          <a:p>
            <a:r>
              <a:rPr lang="en-US" sz="2400" i="1" dirty="0"/>
              <a:t>One of the greatest challenges faced by any organization is to share the vision of the final product with the customers. Hence, a </a:t>
            </a:r>
            <a:r>
              <a:rPr lang="en-US" sz="2400" i="1" dirty="0">
                <a:hlinkClick r:id="rId3" tooltip="business requirements analysis"/>
              </a:rPr>
              <a:t>business requirements analysis</a:t>
            </a:r>
            <a:r>
              <a:rPr lang="en-US" sz="2400" i="1" dirty="0"/>
              <a:t> involves a team effort of all the key stakeholders, </a:t>
            </a:r>
            <a:r>
              <a:rPr lang="en-US" sz="2400" i="1" dirty="0">
                <a:hlinkClick r:id="rId4" tooltip="software developers"/>
              </a:rPr>
              <a:t>software developers</a:t>
            </a:r>
            <a:r>
              <a:rPr lang="en-US" sz="2400" i="1" dirty="0"/>
              <a:t>, end-users, and customer managers to achieve a shared understanding of what the product should do. This is always done in the early phase of any </a:t>
            </a:r>
            <a:r>
              <a:rPr lang="en-US" sz="2400" i="1" dirty="0">
                <a:hlinkClick r:id="rId5" tooltip="project"/>
              </a:rPr>
              <a:t>project</a:t>
            </a:r>
            <a:r>
              <a:rPr lang="en-US" sz="2400" i="1" dirty="0"/>
              <a:t> to ensure that the final product conforms to all the requirements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Requirement Analysis Tools</a:t>
            </a:r>
          </a:p>
          <a:p>
            <a:endParaRPr lang="en-US" sz="2800" i="1" dirty="0" smtClean="0"/>
          </a:p>
          <a:p>
            <a:r>
              <a:rPr lang="en-US" sz="2800" i="1" dirty="0" smtClean="0"/>
              <a:t>Requirements </a:t>
            </a:r>
            <a:r>
              <a:rPr lang="en-US" sz="2800" i="1" dirty="0"/>
              <a:t>analysis can be performed successfully by using the right set of tools. Here are some of the most popular ones:</a:t>
            </a:r>
          </a:p>
          <a:p>
            <a:r>
              <a:rPr lang="en-US" sz="2800" i="1" dirty="0" err="1">
                <a:hlinkClick r:id="rId2" tooltip="Jama Software "/>
              </a:rPr>
              <a:t>Jama</a:t>
            </a:r>
            <a:r>
              <a:rPr lang="en-US" sz="2800" i="1" dirty="0">
                <a:hlinkClick r:id="rId2" tooltip="Jama Software "/>
              </a:rPr>
              <a:t> Software </a:t>
            </a:r>
            <a:endParaRPr lang="en-US" sz="2800" i="1" dirty="0"/>
          </a:p>
          <a:p>
            <a:r>
              <a:rPr lang="en-US" sz="2800" i="1" dirty="0">
                <a:hlinkClick r:id="rId3" tooltip="Caliber"/>
              </a:rPr>
              <a:t>Caliber</a:t>
            </a:r>
            <a:endParaRPr lang="en-US" sz="2800" i="1" dirty="0"/>
          </a:p>
          <a:p>
            <a:r>
              <a:rPr lang="en-US" sz="2800" i="1" dirty="0" err="1">
                <a:hlinkClick r:id="rId4" tooltip="Visure Requirements "/>
              </a:rPr>
              <a:t>Visure</a:t>
            </a:r>
            <a:r>
              <a:rPr lang="en-US" sz="2800" i="1" dirty="0">
                <a:hlinkClick r:id="rId4" tooltip="Visure Requirements "/>
              </a:rPr>
              <a:t> Requirements </a:t>
            </a:r>
            <a:endParaRPr lang="en-US" sz="2800" i="1" dirty="0"/>
          </a:p>
          <a:p>
            <a:r>
              <a:rPr lang="en-US" sz="2800" i="1" dirty="0" err="1">
                <a:hlinkClick r:id="rId5" tooltip="Orcanos"/>
              </a:rPr>
              <a:t>Orcanos</a:t>
            </a:r>
            <a:endParaRPr lang="en-US" sz="2800" i="1" dirty="0"/>
          </a:p>
          <a:p>
            <a:r>
              <a:rPr lang="en-US" sz="2800" i="1" dirty="0">
                <a:hlinkClick r:id="rId6" tooltip="Modern Requirements "/>
              </a:rPr>
              <a:t>Modern Requirements </a:t>
            </a:r>
            <a:endParaRPr lang="en-US" sz="2800" i="1" dirty="0"/>
          </a:p>
          <a:p>
            <a:r>
              <a:rPr lang="en-US" sz="2800" i="1" dirty="0">
                <a:hlinkClick r:id="rId7" tooltip="IBM Engineering Requirements Management DOORS Next "/>
              </a:rPr>
              <a:t>IBM Engineering Requirements Management DOORS Next </a:t>
            </a:r>
            <a:endParaRPr lang="en-US" sz="2800" i="1" dirty="0"/>
          </a:p>
          <a:p>
            <a:r>
              <a:rPr lang="en-US" sz="2800" i="1" dirty="0" err="1">
                <a:hlinkClick r:id="rId8" tooltip="Accompa "/>
              </a:rPr>
              <a:t>Accompa</a:t>
            </a:r>
            <a:r>
              <a:rPr lang="en-US" sz="2800" i="1" dirty="0">
                <a:hlinkClick r:id="rId8" tooltip="Accompa "/>
              </a:rPr>
              <a:t> </a:t>
            </a:r>
            <a:endParaRPr lang="en-US" sz="2800" i="1" dirty="0"/>
          </a:p>
          <a:p>
            <a:r>
              <a:rPr lang="en-US" sz="2800" i="1" dirty="0" err="1">
                <a:hlinkClick r:id="rId9" tooltip="ReqSuite "/>
              </a:rPr>
              <a:t>ReqSuite</a:t>
            </a:r>
            <a:r>
              <a:rPr lang="en-US" sz="2800" i="1" dirty="0">
                <a:hlinkClick r:id="rId9" tooltip="ReqSuite "/>
              </a:rPr>
              <a:t> </a:t>
            </a:r>
            <a:endParaRPr lang="en-US" sz="2800" i="1" dirty="0"/>
          </a:p>
          <a:p>
            <a:r>
              <a:rPr lang="en-US" sz="2800" i="1" dirty="0">
                <a:hlinkClick r:id="rId10" tooltip="Perforce Helix RM"/>
              </a:rPr>
              <a:t>Perforce Helix RM</a:t>
            </a:r>
            <a:endParaRPr lang="en-US" sz="2800" i="1" dirty="0"/>
          </a:p>
          <a:p>
            <a:r>
              <a:rPr lang="en-US" sz="2800" i="1" dirty="0">
                <a:hlinkClick r:id="rId11" tooltip="Pearls "/>
              </a:rPr>
              <a:t>Pearls </a:t>
            </a:r>
            <a:endParaRPr lang="en-US" sz="2800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" y="0"/>
            <a:ext cx="9144000" cy="693731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285660" rIns="91440" bIns="21424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272C37"/>
                </a:solidFill>
                <a:effectLst/>
                <a:latin typeface="Roboto"/>
                <a:cs typeface="Arial" pitchFamily="34" charset="0"/>
              </a:rPr>
              <a:t>Requirement Analysis Techniques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sng" strike="noStrike" cap="none" normalizeH="0" baseline="0" dirty="0" smtClean="0">
              <a:ln>
                <a:noFill/>
              </a:ln>
              <a:solidFill>
                <a:srgbClr val="272C37"/>
              </a:solidFill>
              <a:effectLst/>
              <a:latin typeface="Roboto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272C37"/>
                </a:solidFill>
                <a:effectLst/>
                <a:latin typeface="Roboto"/>
                <a:cs typeface="Arial" pitchFamily="34" charset="0"/>
              </a:rPr>
              <a:t>1. Business Process Model and Notation (BPMN)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Business Process Model and Notation is used to create graphs that simplify the understanding of the business process. It is a popular technique used by </a:t>
            </a:r>
            <a:r>
              <a:rPr lang="en-US" dirty="0" smtClean="0">
                <a:latin typeface="Roboto"/>
                <a:cs typeface="Arial" pitchFamily="34" charset="0"/>
              </a:rPr>
              <a:t> Business analysts </a:t>
            </a:r>
            <a:r>
              <a:rPr kumimoji="0" lang="en-US" b="0" i="0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  <a:hlinkClick r:id="rId2" tooltip="business analysts"/>
              </a:rPr>
              <a:t> </a:t>
            </a:r>
            <a:r>
              <a:rPr kumimoji="0" lang="en-US" b="0" i="0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to coordinate the sequence of messages between different participants in a related set of activities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.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2. Flowcharts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Flowcharts depict sequential flow and control logic of a related set of activities. They are useful for both technical and non-technical members.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 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3. </a:t>
            </a:r>
            <a:r>
              <a:rPr kumimoji="0" lang="en-US" b="1" i="0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Gantt Charts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Gantt Charts provide a visual representation of tasks along with their scheduled timelines. They help business analysts visualize the start and end dates of all the tasks in a project.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strike="noStrike" cap="none" normalizeH="0" baseline="0" dirty="0" smtClean="0">
              <a:ln>
                <a:noFill/>
              </a:ln>
              <a:effectLst/>
              <a:latin typeface="Roboto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4. Gap Analysis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Gap analysis evaluates the gaps in a product’s performance to determine whether the requirements are met or not. They help </a:t>
            </a:r>
            <a:r>
              <a:rPr kumimoji="0" lang="en-US" b="0" i="0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Business</a:t>
            </a:r>
            <a:r>
              <a:rPr kumimoji="0" lang="en-US" b="0" i="0" strike="noStrike" cap="none" normalizeH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 analysts  d</a:t>
            </a:r>
            <a:r>
              <a:rPr kumimoji="0" lang="en-US" b="0" i="0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etermine </a:t>
            </a:r>
            <a:r>
              <a:rPr kumimoji="0" lang="en-US" b="0" i="0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the present state and target state of a product.</a:t>
            </a:r>
            <a:endParaRPr kumimoji="0" lang="en-US" b="0" i="0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ustomer loyalty – How to say thank you the right way - Reed Public  Relatio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100</Words>
  <Application>Microsoft Office PowerPoint</Application>
  <PresentationFormat>On-screen Show (4:3)</PresentationFormat>
  <Paragraphs>34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REQUIREMENT ANALYSIS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REQUIREMENT ANALYSIS</dc:title>
  <dc:creator>Os</dc:creator>
  <cp:lastModifiedBy>BCA</cp:lastModifiedBy>
  <cp:revision>2</cp:revision>
  <dcterms:created xsi:type="dcterms:W3CDTF">2022-07-22T05:56:18Z</dcterms:created>
  <dcterms:modified xsi:type="dcterms:W3CDTF">2022-08-02T06:53:44Z</dcterms:modified>
</cp:coreProperties>
</file>